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91" r:id="rId3"/>
    <p:sldId id="299" r:id="rId4"/>
    <p:sldId id="297" r:id="rId5"/>
    <p:sldId id="302" r:id="rId6"/>
    <p:sldId id="312" r:id="rId7"/>
    <p:sldId id="313" r:id="rId8"/>
    <p:sldId id="314" r:id="rId9"/>
    <p:sldId id="315" r:id="rId10"/>
    <p:sldId id="319" r:id="rId11"/>
    <p:sldId id="317" r:id="rId12"/>
    <p:sldId id="323" r:id="rId13"/>
    <p:sldId id="320" r:id="rId14"/>
    <p:sldId id="316" r:id="rId15"/>
    <p:sldId id="322" r:id="rId16"/>
    <p:sldId id="306" r:id="rId17"/>
    <p:sldId id="321" r:id="rId18"/>
    <p:sldId id="318" r:id="rId19"/>
    <p:sldId id="28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6DAD"/>
    <a:srgbClr val="0D78C9"/>
    <a:srgbClr val="024C84"/>
    <a:srgbClr val="993200"/>
    <a:srgbClr val="4D4E44"/>
    <a:srgbClr val="176338"/>
    <a:srgbClr val="0F5D3F"/>
    <a:srgbClr val="ABC8D1"/>
    <a:srgbClr val="1B3049"/>
    <a:srgbClr val="5D3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58" autoAdjust="0"/>
    <p:restoredTop sz="94660"/>
  </p:normalViewPr>
  <p:slideViewPr>
    <p:cSldViewPr>
      <p:cViewPr varScale="1">
        <p:scale>
          <a:sx n="61" d="100"/>
          <a:sy n="61" d="100"/>
        </p:scale>
        <p:origin x="18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5" d="100"/>
          <a:sy n="45" d="100"/>
        </p:scale>
        <p:origin x="1632" y="5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3C83-2184-4286-ABE1-941A40B40C8F}" type="datetimeFigureOut">
              <a:rPr lang="en-US" smtClean="0"/>
              <a:pPr/>
              <a:t>8/28/2014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3001-E0F2-47E5-A338-816CC267A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70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241F-7ED4-45AC-844C-15DB0D5F9CCD}" type="datetimeFigureOut">
              <a:rPr lang="en-US" smtClean="0"/>
              <a:pPr/>
              <a:t>8/28/2014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3B8C3-A209-4A55-9261-22C2A02B3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19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64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2536" y="191"/>
            <a:ext cx="9145012" cy="6870191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85800" y="914400"/>
            <a:ext cx="77724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685800" y="3203575"/>
            <a:ext cx="77724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7226408" y="6527628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2014 The MathWorks, Inc.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0" y="4333875"/>
            <a:ext cx="9144000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0772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72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0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0772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086600" cy="990600"/>
          </a:xfrm>
        </p:spPr>
        <p:txBody>
          <a:bodyPr anchor="t" anchorCtr="0"/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57200" y="2819400"/>
            <a:ext cx="3810000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0"/>
            </a:lvl2pPr>
            <a:lvl3pPr>
              <a:buNone/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 dirty="0" smtClean="0"/>
              <a:t>Click to add b</a:t>
            </a:r>
            <a:r>
              <a:rPr lang="en-US" sz="1800" dirty="0" smtClean="0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600200"/>
            <a:ext cx="3810000" cy="838200"/>
          </a:xfrm>
        </p:spPr>
        <p:txBody>
          <a:bodyPr anchor="t"/>
          <a:lstStyle>
            <a:lvl1pPr marL="0" indent="0" algn="l">
              <a:buNone/>
              <a:defRPr sz="2000" b="1" baseline="0"/>
            </a:lvl1pPr>
          </a:lstStyle>
          <a:p>
            <a:pPr lvl="0"/>
            <a:r>
              <a:rPr lang="en-US" dirty="0" smtClean="0"/>
              <a:t>Click to add headline</a:t>
            </a:r>
            <a:r>
              <a:rPr lang="en-US" sz="2000" b="1" dirty="0" smtClean="0">
                <a:solidFill>
                  <a:prstClr val="black"/>
                </a:solidFill>
              </a:rPr>
              <a:t> providing value of feature</a:t>
            </a:r>
            <a:endParaRPr lang="en-US" dirty="0" smtClean="0"/>
          </a:p>
        </p:txBody>
      </p:sp>
      <p:sp>
        <p:nvSpPr>
          <p:cNvPr id="14" name="Text Placeholder 2"/>
          <p:cNvSpPr>
            <a:spLocks noGrp="1"/>
          </p:cNvSpPr>
          <p:nvPr>
            <p:ph type="body" sz="half" idx="12" hasCustomPrompt="1"/>
          </p:nvPr>
        </p:nvSpPr>
        <p:spPr>
          <a:xfrm>
            <a:off x="457200" y="6172200"/>
            <a:ext cx="4572000" cy="533400"/>
          </a:xfrm>
        </p:spPr>
        <p:txBody>
          <a:bodyPr anchor="b" anchorCtr="0"/>
          <a:lstStyle>
            <a:lvl1pPr marL="230188" indent="-228600">
              <a:buClrTx/>
              <a:buSzPct val="125000"/>
              <a:buFont typeface="Courier New" pitchFamily="49" charset="0"/>
              <a:buChar char="»"/>
              <a:defRPr sz="1600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 dirty="0" smtClean="0"/>
              <a:t>Click to add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914525"/>
            <a:ext cx="7772400" cy="1362075"/>
          </a:xfrm>
        </p:spPr>
        <p:txBody>
          <a:bodyPr anchor="t"/>
          <a:lstStyle>
            <a:lvl1pPr algn="ctr">
              <a:defRPr sz="3200" b="1" cap="none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Section Header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0772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8862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5"/>
          <p:cNvSpPr txBox="1">
            <a:spLocks noChangeArrowheads="1"/>
          </p:cNvSpPr>
          <p:nvPr userDrawn="1"/>
        </p:nvSpPr>
        <p:spPr bwMode="auto">
          <a:xfrm>
            <a:off x="455613" y="1600200"/>
            <a:ext cx="8074152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1313" lvl="0" indent="-341313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7200" algn="l"/>
              </a:tabLs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1313" lvl="0" indent="-341313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7200" algn="l"/>
              </a:tabLs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1313" lvl="0" indent="-341313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7200" algn="l"/>
              </a:tabLs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 3</a:t>
            </a:r>
          </a:p>
          <a:p>
            <a:pPr marL="341313" lvl="0" indent="-341313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7200" algn="l"/>
              </a:tabLst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1313" lvl="0" indent="-341313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720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16"/>
          <p:cNvSpPr txBox="1">
            <a:spLocks noChangeArrowheads="1"/>
          </p:cNvSpPr>
          <p:nvPr userDrawn="1"/>
        </p:nvSpPr>
        <p:spPr bwMode="auto">
          <a:xfrm>
            <a:off x="455613" y="464695"/>
            <a:ext cx="807415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1" baseline="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1" baseline="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0772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0772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9" name="Picture 8" descr="logo64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74704" y="47715"/>
            <a:ext cx="1562100" cy="424983"/>
          </a:xfrm>
          <a:prstGeom prst="rect">
            <a:avLst/>
          </a:prstGeom>
        </p:spPr>
      </p:pic>
      <p:cxnSp>
        <p:nvCxnSpPr>
          <p:cNvPr id="11" name="Straight Connector 11"/>
          <p:cNvCxnSpPr/>
          <p:nvPr/>
        </p:nvCxnSpPr>
        <p:spPr>
          <a:xfrm rot="10800000" flipV="1">
            <a:off x="228600" y="246870"/>
            <a:ext cx="7016865" cy="270628"/>
          </a:xfrm>
          <a:prstGeom prst="bentConnector3">
            <a:avLst>
              <a:gd name="adj1" fmla="val 99917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686800" y="6484950"/>
            <a:ext cx="4572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‹#›</a:t>
            </a:fld>
            <a:endParaRPr lang="en-US" sz="1200" b="1" dirty="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9" r:id="rId4"/>
    <p:sldLayoutId id="2147483663" r:id="rId5"/>
    <p:sldLayoutId id="2147483651" r:id="rId6"/>
    <p:sldLayoutId id="2147483652" r:id="rId7"/>
    <p:sldLayoutId id="2147483664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11024" t="27810" r="9702" b="28378"/>
          <a:stretch/>
        </p:blipFill>
        <p:spPr>
          <a:xfrm>
            <a:off x="685800" y="1828800"/>
            <a:ext cx="7315200" cy="2346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914400"/>
            <a:ext cx="8229600" cy="1828800"/>
          </a:xfrm>
        </p:spPr>
        <p:txBody>
          <a:bodyPr/>
          <a:lstStyle/>
          <a:p>
            <a:r>
              <a:rPr lang="en-US" dirty="0" smtClean="0"/>
              <a:t>SimPowerSystems Hands-on Workshop:</a:t>
            </a:r>
            <a:br>
              <a:rPr lang="en-US" dirty="0" smtClean="0"/>
            </a:br>
            <a:r>
              <a:rPr lang="en-US" sz="2800" dirty="0" smtClean="0"/>
              <a:t>Modeling and </a:t>
            </a:r>
            <a:r>
              <a:rPr lang="en-US" sz="2800" dirty="0"/>
              <a:t>Simulation of Electrical Power Systems </a:t>
            </a:r>
            <a:r>
              <a:rPr lang="en-US" sz="2800" dirty="0" smtClean="0"/>
              <a:t>with SimPowerSystems</a:t>
            </a:r>
            <a:r>
              <a:rPr lang="en-US" sz="2000" baseline="50000" dirty="0" smtClean="0"/>
              <a:t>TM</a:t>
            </a:r>
            <a:endParaRPr lang="en-US" sz="2000" baseline="500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494568" y="4805671"/>
            <a:ext cx="4068032" cy="94179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75000"/>
              </a:lnSpc>
              <a:spcBef>
                <a:spcPct val="20000"/>
              </a:spcBef>
              <a:buNone/>
            </a:pPr>
            <a:r>
              <a:rPr lang="en-US" sz="28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Carlos Osorio</a:t>
            </a:r>
          </a:p>
          <a:p>
            <a:pPr algn="l">
              <a:lnSpc>
                <a:spcPct val="75000"/>
              </a:lnSpc>
              <a:spcBef>
                <a:spcPct val="20000"/>
              </a:spcBef>
              <a:buNone/>
            </a:pPr>
            <a:r>
              <a:rPr lang="en-US" sz="2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Principal Application </a:t>
            </a:r>
            <a:r>
              <a:rPr 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Engineer</a:t>
            </a:r>
          </a:p>
          <a:p>
            <a:pPr algn="l">
              <a:lnSpc>
                <a:spcPct val="75000"/>
              </a:lnSpc>
              <a:spcBef>
                <a:spcPct val="20000"/>
              </a:spcBef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MathWorks </a:t>
            </a: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Natick</a:t>
            </a:r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MA</a:t>
            </a:r>
          </a:p>
        </p:txBody>
      </p:sp>
      <p:pic>
        <p:nvPicPr>
          <p:cNvPr id="6" name="Picture 5" descr="cosorio"/>
          <p:cNvPicPr>
            <a:picLocks noChangeAspect="1" noChangeArrowheads="1"/>
          </p:cNvPicPr>
          <p:nvPr/>
        </p:nvPicPr>
        <p:blipFill>
          <a:blip r:embed="rId5" cstate="print"/>
          <a:srcRect l="27150" r="18300" b="8400"/>
          <a:stretch>
            <a:fillRect/>
          </a:stretch>
        </p:blipFill>
        <p:spPr bwMode="auto">
          <a:xfrm>
            <a:off x="631826" y="4808846"/>
            <a:ext cx="725054" cy="9144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31826" y="3453825"/>
            <a:ext cx="6513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en-US" sz="3200" b="1" dirty="0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. Control of Electrical Machines</a:t>
            </a:r>
            <a:endParaRPr lang="en-US" sz="32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generator control</a:t>
            </a:r>
            <a:br>
              <a:rPr lang="en-US" dirty="0" smtClean="0"/>
            </a:br>
            <a:r>
              <a:rPr lang="en-US" sz="2400" dirty="0" smtClean="0">
                <a:solidFill>
                  <a:schemeClr val="accent4"/>
                </a:solidFill>
              </a:rPr>
              <a:t>Breaker synchronization example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760" y="5943600"/>
            <a:ext cx="832104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synchronizing_breaker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295400" y="1645924"/>
            <a:ext cx="6400819" cy="3840476"/>
            <a:chOff x="1295400" y="1645924"/>
            <a:chExt cx="6400819" cy="384047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6236" t="21870" r="2735" b="8369"/>
            <a:stretch/>
          </p:blipFill>
          <p:spPr>
            <a:xfrm>
              <a:off x="1295400" y="1676400"/>
              <a:ext cx="6339878" cy="377952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295400" y="1645924"/>
              <a:ext cx="6400819" cy="3840476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026" name="Picture 2" descr="C:\Users\cosorio\AppData\Local\Temp\SNAGHTML827c2d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088" y="2084832"/>
            <a:ext cx="4259949" cy="347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114800" y="3581400"/>
            <a:ext cx="40721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For numerical stability, always approximate a 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no-load</a:t>
            </a:r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condition by attaching a small 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shunt</a:t>
            </a:r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– between 1% and 5% of </a:t>
            </a:r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nominal – 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at the output of the generator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839245" y="2819400"/>
            <a:ext cx="2077316" cy="1243584"/>
          </a:xfrm>
          <a:prstGeom prst="triangle">
            <a:avLst>
              <a:gd name="adj" fmla="val 86750"/>
            </a:avLst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44802" y="4658618"/>
            <a:ext cx="3412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When using Discrete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simulation mode, you can choose the </a:t>
            </a:r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Trapezoidal Iterative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algorithm to maintain solver stability with smaller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shunts</a:t>
            </a:r>
            <a:endParaRPr lang="en-US" sz="1200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678" t="7093" r="1678" b="1557"/>
          <a:stretch/>
        </p:blipFill>
        <p:spPr>
          <a:xfrm>
            <a:off x="859167" y="4069080"/>
            <a:ext cx="2057394" cy="150876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87533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295400" y="1645924"/>
            <a:ext cx="6400819" cy="3840476"/>
            <a:chOff x="1295400" y="1645924"/>
            <a:chExt cx="6400819" cy="384047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/>
            <a:srcRect l="6236" t="21870" r="2735" b="8369"/>
            <a:stretch/>
          </p:blipFill>
          <p:spPr>
            <a:xfrm>
              <a:off x="1295400" y="1676400"/>
              <a:ext cx="6339878" cy="3779526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295400" y="1645924"/>
              <a:ext cx="6400819" cy="3840476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generator control</a:t>
            </a:r>
            <a:br>
              <a:rPr lang="en-US" dirty="0" smtClean="0"/>
            </a:br>
            <a:r>
              <a:rPr lang="en-US" sz="2400" dirty="0" smtClean="0">
                <a:solidFill>
                  <a:schemeClr val="accent4"/>
                </a:solidFill>
              </a:rPr>
              <a:t>Breaker synchronization example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760" y="5943600"/>
            <a:ext cx="832104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synchronizing_breaker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3"/>
          <a:stretch/>
        </p:blipFill>
        <p:spPr>
          <a:xfrm>
            <a:off x="4449029" y="1676400"/>
            <a:ext cx="3932971" cy="282518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37031" y="1676400"/>
            <a:ext cx="3703400" cy="39624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600" dirty="0">
                <a:solidFill>
                  <a:schemeClr val="accent5">
                    <a:lumMod val="50000"/>
                  </a:schemeClr>
                </a:solidFill>
              </a:rPr>
              <a:t>T</a:t>
            </a:r>
            <a:r>
              <a:rPr lang="en-US" altLang="en-US" sz="1600" dirty="0" smtClean="0">
                <a:solidFill>
                  <a:schemeClr val="accent5">
                    <a:lumMod val="50000"/>
                  </a:schemeClr>
                </a:solidFill>
              </a:rPr>
              <a:t>here are two stages for synchronizing an incoming generator:</a:t>
            </a:r>
          </a:p>
          <a:p>
            <a:pPr marL="274320" indent="0">
              <a:buNone/>
            </a:pPr>
            <a:endParaRPr lang="en-US" altLang="en-US" sz="14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0">
              <a:buNone/>
            </a:pPr>
            <a:r>
              <a:rPr lang="en-US" altLang="en-US" sz="1600" dirty="0" smtClean="0">
                <a:solidFill>
                  <a:schemeClr val="accent5">
                    <a:lumMod val="50000"/>
                  </a:schemeClr>
                </a:solidFill>
              </a:rPr>
              <a:t>Establish the frequency of the incoming </a:t>
            </a:r>
            <a:r>
              <a:rPr lang="en-US" altLang="en-US" sz="1600" dirty="0">
                <a:solidFill>
                  <a:schemeClr val="accent5">
                    <a:lumMod val="50000"/>
                  </a:schemeClr>
                </a:solidFill>
              </a:rPr>
              <a:t>generator </a:t>
            </a:r>
            <a:r>
              <a:rPr lang="en-US" altLang="en-US" sz="1600" dirty="0" smtClean="0">
                <a:solidFill>
                  <a:schemeClr val="accent5">
                    <a:lumMod val="50000"/>
                  </a:schemeClr>
                </a:solidFill>
              </a:rPr>
              <a:t>slightly above the </a:t>
            </a:r>
            <a:r>
              <a:rPr lang="en-US" altLang="en-US" sz="1600" dirty="0">
                <a:solidFill>
                  <a:schemeClr val="accent5">
                    <a:lumMod val="50000"/>
                  </a:schemeClr>
                </a:solidFill>
              </a:rPr>
              <a:t>bus </a:t>
            </a:r>
            <a:r>
              <a:rPr lang="en-US" altLang="en-US" sz="1600" dirty="0" smtClean="0">
                <a:solidFill>
                  <a:schemeClr val="accent5">
                    <a:lumMod val="50000"/>
                  </a:schemeClr>
                </a:solidFill>
              </a:rPr>
              <a:t>frequency – within some tolerance</a:t>
            </a:r>
          </a:p>
          <a:p>
            <a:pPr marL="457200" indent="0">
              <a:buNone/>
            </a:pPr>
            <a:endParaRPr lang="en-US" altLang="en-US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0">
              <a:buNone/>
            </a:pPr>
            <a:r>
              <a:rPr lang="en-US" altLang="en-US" sz="1600" dirty="0" smtClean="0">
                <a:solidFill>
                  <a:schemeClr val="accent5">
                    <a:lumMod val="50000"/>
                  </a:schemeClr>
                </a:solidFill>
              </a:rPr>
              <a:t>Connect </a:t>
            </a:r>
            <a:r>
              <a:rPr lang="en-US" altLang="en-US" sz="1600" dirty="0">
                <a:solidFill>
                  <a:schemeClr val="accent5">
                    <a:lumMod val="50000"/>
                  </a:schemeClr>
                </a:solidFill>
              </a:rPr>
              <a:t>when </a:t>
            </a:r>
            <a:r>
              <a:rPr lang="en-US" altLang="en-US" sz="1600" dirty="0" smtClean="0">
                <a:solidFill>
                  <a:schemeClr val="accent5">
                    <a:lumMod val="50000"/>
                  </a:schemeClr>
                </a:solidFill>
              </a:rPr>
              <a:t>the voltage of the </a:t>
            </a:r>
            <a:r>
              <a:rPr lang="en-US" altLang="en-US" sz="1600" dirty="0">
                <a:solidFill>
                  <a:schemeClr val="accent5">
                    <a:lumMod val="50000"/>
                  </a:schemeClr>
                </a:solidFill>
              </a:rPr>
              <a:t>incoming generator is in-phase and equal in magnitude to </a:t>
            </a:r>
            <a:r>
              <a:rPr lang="en-US" altLang="en-US" sz="1600" dirty="0" smtClean="0">
                <a:solidFill>
                  <a:schemeClr val="accent5">
                    <a:lumMod val="50000"/>
                  </a:schemeClr>
                </a:solidFill>
              </a:rPr>
              <a:t>the bus voltage – within some tolerance</a:t>
            </a:r>
            <a:endParaRPr lang="en-US" alt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85216" y="2779776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585216" y="4114800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096000" y="3276600"/>
            <a:ext cx="0" cy="1847088"/>
          </a:xfrm>
          <a:prstGeom prst="line">
            <a:avLst/>
          </a:prstGeom>
          <a:ln w="63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638544" y="3276600"/>
            <a:ext cx="0" cy="1536192"/>
          </a:xfrm>
          <a:prstGeom prst="line">
            <a:avLst/>
          </a:prstGeom>
          <a:ln w="63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607808" y="2999232"/>
            <a:ext cx="0" cy="2121408"/>
          </a:xfrm>
          <a:prstGeom prst="line">
            <a:avLst/>
          </a:prstGeom>
          <a:ln w="63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098244" y="4718304"/>
            <a:ext cx="539496" cy="0"/>
          </a:xfrm>
          <a:prstGeom prst="straightConnector1">
            <a:avLst/>
          </a:prstGeom>
          <a:ln w="63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38544" y="4718304"/>
            <a:ext cx="969264" cy="0"/>
          </a:xfrm>
          <a:prstGeom prst="straightConnector1">
            <a:avLst/>
          </a:prstGeom>
          <a:ln w="63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53406" y="4724400"/>
            <a:ext cx="6383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lang="en-US" sz="8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requency</a:t>
            </a:r>
          </a:p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synch</a:t>
            </a:r>
            <a:endParaRPr lang="en-US" sz="800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89779" y="4732728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phase</a:t>
            </a:r>
          </a:p>
          <a:p>
            <a:pPr algn="ctr"/>
            <a:r>
              <a:rPr lang="en-US" sz="8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synch</a:t>
            </a:r>
            <a:endParaRPr lang="en-US" sz="800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519672" y="3096768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7488936" y="2785872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itchFamily="34" charset="0"/>
                <a:cs typeface="Arial" pitchFamily="34" charset="0"/>
              </a:rPr>
              <a:t>2</a:t>
            </a:r>
            <a:endParaRPr lang="en-US" sz="12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54341" y="5105400"/>
            <a:ext cx="1071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synchronization</a:t>
            </a:r>
          </a:p>
          <a:p>
            <a:pPr algn="ctr"/>
            <a:r>
              <a:rPr lang="en-US" sz="10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enabled</a:t>
            </a:r>
            <a:endParaRPr lang="en-US" sz="1000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00781" y="5105400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connection</a:t>
            </a:r>
          </a:p>
          <a:p>
            <a:pPr algn="ctr"/>
            <a:r>
              <a:rPr lang="en-US" sz="10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made</a:t>
            </a:r>
            <a:endParaRPr lang="en-US" sz="1000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01404" y="4517136"/>
            <a:ext cx="878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generator</a:t>
            </a:r>
          </a:p>
          <a:p>
            <a:pPr algn="ctr"/>
            <a:r>
              <a:rPr lang="en-US" sz="1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g</a:t>
            </a:r>
            <a:r>
              <a:rPr lang="en-US" sz="10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oes off-line</a:t>
            </a:r>
            <a:endParaRPr lang="en-US" sz="1000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5541264" y="3803904"/>
            <a:ext cx="0" cy="731520"/>
          </a:xfrm>
          <a:prstGeom prst="straightConnector1">
            <a:avLst/>
          </a:prstGeom>
          <a:ln w="63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98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295400" y="1645924"/>
            <a:ext cx="6400819" cy="3840476"/>
            <a:chOff x="1295400" y="1645924"/>
            <a:chExt cx="6400819" cy="384047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/>
            <a:srcRect l="6236" t="21870" r="2735" b="8369"/>
            <a:stretch/>
          </p:blipFill>
          <p:spPr>
            <a:xfrm>
              <a:off x="1295400" y="1676400"/>
              <a:ext cx="6339878" cy="3779526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295400" y="1645924"/>
              <a:ext cx="6400819" cy="3840476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generator control</a:t>
            </a:r>
            <a:br>
              <a:rPr lang="en-US" dirty="0" smtClean="0"/>
            </a:br>
            <a:r>
              <a:rPr lang="en-US" sz="2400" dirty="0" smtClean="0">
                <a:solidFill>
                  <a:schemeClr val="accent4"/>
                </a:solidFill>
              </a:rPr>
              <a:t>Breaker synchronization example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760" y="5943600"/>
            <a:ext cx="832104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synchronizing_breaker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762000" y="1600200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3</a:t>
            </a:r>
            <a:endParaRPr lang="en-US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4400" y="1548825"/>
            <a:ext cx="760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Examine the controller </a:t>
            </a:r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an example of how management strategies for multiple circuit breakers can be easily implemented using state </a:t>
            </a:r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machine </a:t>
            </a:r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logic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2363" t="21870" r="4486" b="6118"/>
          <a:stretch/>
        </p:blipFill>
        <p:spPr>
          <a:xfrm>
            <a:off x="990600" y="2635658"/>
            <a:ext cx="4343401" cy="29261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7112" t="19621" r="10613" b="9493"/>
          <a:stretch/>
        </p:blipFill>
        <p:spPr>
          <a:xfrm>
            <a:off x="4953031" y="2253827"/>
            <a:ext cx="3581369" cy="2400298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4" name="Isosceles Triangle 23"/>
          <p:cNvSpPr/>
          <p:nvPr/>
        </p:nvSpPr>
        <p:spPr>
          <a:xfrm rot="16200000">
            <a:off x="2852622" y="2553712"/>
            <a:ext cx="2400298" cy="1800525"/>
          </a:xfrm>
          <a:prstGeom prst="triangle">
            <a:avLst>
              <a:gd name="adj" fmla="val 53131"/>
            </a:avLst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generator control</a:t>
            </a:r>
            <a:br>
              <a:rPr lang="en-US" dirty="0" smtClean="0"/>
            </a:br>
            <a:r>
              <a:rPr lang="en-US" sz="2400" dirty="0" smtClean="0">
                <a:solidFill>
                  <a:schemeClr val="accent4"/>
                </a:solidFill>
              </a:rPr>
              <a:t>Breaker synchronization example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760" y="5943600"/>
            <a:ext cx="832104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synchronizing_breaker_mref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295400" y="1645924"/>
            <a:ext cx="6400819" cy="3840476"/>
            <a:chOff x="1295400" y="1645924"/>
            <a:chExt cx="6400819" cy="384047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6236" t="21870" r="2735" b="8369"/>
            <a:stretch/>
          </p:blipFill>
          <p:spPr>
            <a:xfrm>
              <a:off x="1295400" y="1676400"/>
              <a:ext cx="6339878" cy="377952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1295400" y="1645924"/>
              <a:ext cx="6400819" cy="3840476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61536" y="1676400"/>
            <a:ext cx="6863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Place the controller in a separate model by converting the subsystem to a 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Model Reference</a:t>
            </a:r>
          </a:p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Subsystem &amp; Model Reference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 Convert Subsystem to  Referenced Model</a:t>
            </a:r>
            <a:endParaRPr lang="en-US" sz="1200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85216" y="1828800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4</a:t>
            </a:r>
            <a:endParaRPr lang="en-US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85216" y="2696135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5</a:t>
            </a:r>
            <a:endParaRPr lang="en-US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66800" y="2667000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Switch the simulation mode for the controller to 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Accelerator</a:t>
            </a:r>
          </a:p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Block Parameters (Model Reference)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 Simulation mode</a:t>
            </a:r>
            <a:endParaRPr lang="en-US" sz="1200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069" y="3406032"/>
            <a:ext cx="1966131" cy="1242168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grpSp>
        <p:nvGrpSpPr>
          <p:cNvPr id="21" name="Group 20"/>
          <p:cNvGrpSpPr/>
          <p:nvPr/>
        </p:nvGrpSpPr>
        <p:grpSpPr>
          <a:xfrm>
            <a:off x="4114800" y="3471984"/>
            <a:ext cx="3517382" cy="1977819"/>
            <a:chOff x="4114800" y="3471984"/>
            <a:chExt cx="3517382" cy="197781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47856" t="55738" r="2735" b="8369"/>
            <a:stretch/>
          </p:blipFill>
          <p:spPr>
            <a:xfrm>
              <a:off x="4191000" y="3505200"/>
              <a:ext cx="3441182" cy="1944603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4114800" y="3471984"/>
              <a:ext cx="3517382" cy="193821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648200" y="3223152"/>
            <a:ext cx="704469" cy="716280"/>
            <a:chOff x="7442835" y="2667000"/>
            <a:chExt cx="704469" cy="716280"/>
          </a:xfrm>
        </p:grpSpPr>
        <p:pic>
          <p:nvPicPr>
            <p:cNvPr id="1028" name="Picture 4" descr="C:\Users\cosorio\AppData\Local\Temp\SNAGHTML3ba6f2a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398" b="10000"/>
            <a:stretch/>
          </p:blipFill>
          <p:spPr bwMode="auto">
            <a:xfrm>
              <a:off x="7442835" y="2667000"/>
              <a:ext cx="695325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Oval 26"/>
            <p:cNvSpPr/>
            <p:nvPr/>
          </p:nvSpPr>
          <p:spPr>
            <a:xfrm>
              <a:off x="7507224" y="2743200"/>
              <a:ext cx="640080" cy="640080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 flipV="1">
            <a:off x="3188589" y="3738764"/>
            <a:ext cx="1520904" cy="24638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29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295400" y="1645924"/>
            <a:ext cx="6400819" cy="3840476"/>
            <a:chOff x="1295400" y="1645924"/>
            <a:chExt cx="6400819" cy="384047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l="6236" t="21870" r="2735" b="8369"/>
            <a:stretch/>
          </p:blipFill>
          <p:spPr>
            <a:xfrm>
              <a:off x="1295400" y="1676400"/>
              <a:ext cx="6339878" cy="377952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295400" y="1645924"/>
              <a:ext cx="6400819" cy="3840476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generator control</a:t>
            </a:r>
            <a:br>
              <a:rPr lang="en-US" dirty="0" smtClean="0"/>
            </a:br>
            <a:r>
              <a:rPr lang="en-US" sz="2400" dirty="0" smtClean="0">
                <a:solidFill>
                  <a:schemeClr val="accent4"/>
                </a:solidFill>
              </a:rPr>
              <a:t>Breaker synchronization example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760" y="5943600"/>
            <a:ext cx="832104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synchronizing_breaker_mref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38400"/>
            <a:ext cx="3955175" cy="30092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8992" y="1883664"/>
            <a:ext cx="7607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Force an unsynchronized connection at 1.5 seconds by using the </a:t>
            </a:r>
            <a:r>
              <a:rPr lang="en-US" sz="1600" b="1" i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override</a:t>
            </a:r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signal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85216" y="1828800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6</a:t>
            </a:r>
            <a:endParaRPr lang="en-US" sz="2000" b="1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825" y="2438400"/>
            <a:ext cx="3955175" cy="300924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6364224" y="274320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itchFamily="34" charset="0"/>
                <a:cs typeface="Arial" pitchFamily="34" charset="0"/>
              </a:rPr>
              <a:t>5</a:t>
            </a:r>
            <a:endParaRPr lang="en-US" sz="12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615184" y="484632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itchFamily="34" charset="0"/>
                <a:cs typeface="Arial" pitchFamily="34" charset="0"/>
              </a:rPr>
              <a:t>5</a:t>
            </a:r>
            <a:endParaRPr lang="en-US" sz="1200" b="1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53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generator control</a:t>
            </a:r>
            <a:br>
              <a:rPr lang="en-US" dirty="0"/>
            </a:br>
            <a:r>
              <a:rPr lang="en-US" sz="2400" dirty="0" smtClean="0">
                <a:solidFill>
                  <a:schemeClr val="accent4"/>
                </a:solidFill>
              </a:rPr>
              <a:t>Generator no-load test – Simscape Components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65760" y="5943600"/>
            <a:ext cx="832104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generator_noload_ssc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887" t="25635" r="2096" b="8037"/>
          <a:stretch/>
        </p:blipFill>
        <p:spPr>
          <a:xfrm>
            <a:off x="1600231" y="1752600"/>
            <a:ext cx="5791138" cy="29870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495300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The synchronous machine blocks in the </a:t>
            </a:r>
            <a:r>
              <a:rPr lang="en-US" sz="16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Simscape Components </a:t>
            </a:r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library allow testing of no-load conditions without requiring a generator shunt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774642"/>
            <a:ext cx="2126164" cy="97544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4" name="Isosceles Triangle 3"/>
          <p:cNvSpPr/>
          <p:nvPr/>
        </p:nvSpPr>
        <p:spPr>
          <a:xfrm>
            <a:off x="2438400" y="2667000"/>
            <a:ext cx="2126164" cy="1107642"/>
          </a:xfrm>
          <a:prstGeom prst="triangle">
            <a:avLst>
              <a:gd name="adj" fmla="val 65907"/>
            </a:avLst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98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495" y="1551329"/>
            <a:ext cx="6840305" cy="236545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26547" t="33854" r="27850" b="16238"/>
          <a:stretch/>
        </p:blipFill>
        <p:spPr>
          <a:xfrm>
            <a:off x="4756426" y="4188412"/>
            <a:ext cx="1333512" cy="12953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motor drives</a:t>
            </a:r>
            <a:br>
              <a:rPr lang="en-US" dirty="0" smtClean="0"/>
            </a:br>
            <a:r>
              <a:rPr lang="en-US" sz="2400" dirty="0" smtClean="0">
                <a:solidFill>
                  <a:schemeClr val="accent4"/>
                </a:solidFill>
              </a:rPr>
              <a:t>Application libraries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5" name="TextBox 55"/>
          <p:cNvSpPr txBox="1">
            <a:spLocks noChangeArrowheads="1"/>
          </p:cNvSpPr>
          <p:nvPr/>
        </p:nvSpPr>
        <p:spPr bwMode="auto">
          <a:xfrm>
            <a:off x="1371600" y="4316849"/>
            <a:ext cx="305414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 b="0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Contain a variety of prebuilt AC and DC motor drive models that can be used directly or as starting templates</a:t>
            </a:r>
            <a:endParaRPr lang="en-US" altLang="en-US" sz="1600" b="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"/>
          <a:stretch/>
        </p:blipFill>
        <p:spPr bwMode="auto">
          <a:xfrm>
            <a:off x="4504647" y="5442989"/>
            <a:ext cx="1915977" cy="62489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37360" y="2285999"/>
            <a:ext cx="1463040" cy="25603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>
            <a:stCxn id="5" idx="0"/>
          </p:cNvCxnSpPr>
          <p:nvPr/>
        </p:nvCxnSpPr>
        <p:spPr>
          <a:xfrm flipH="1" flipV="1">
            <a:off x="2359154" y="2542035"/>
            <a:ext cx="539516" cy="177481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50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motor drives</a:t>
            </a:r>
            <a:br>
              <a:rPr lang="en-US" dirty="0" smtClean="0"/>
            </a:br>
            <a:r>
              <a:rPr lang="en-US" sz="2400" dirty="0" smtClean="0">
                <a:solidFill>
                  <a:schemeClr val="accent4"/>
                </a:solidFill>
              </a:rPr>
              <a:t>Variable frequency drive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5760" y="5943600"/>
            <a:ext cx="832104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pmsm_drive_st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299" t="19942" r="2731" b="7225"/>
          <a:stretch/>
        </p:blipFill>
        <p:spPr>
          <a:xfrm>
            <a:off x="990600" y="1371600"/>
            <a:ext cx="6995168" cy="432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7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299" t="19899" r="2731" b="7164"/>
          <a:stretch/>
        </p:blipFill>
        <p:spPr>
          <a:xfrm>
            <a:off x="990600" y="1389888"/>
            <a:ext cx="6995168" cy="4320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motor drives</a:t>
            </a:r>
            <a:br>
              <a:rPr lang="en-US" dirty="0" smtClean="0"/>
            </a:br>
            <a:r>
              <a:rPr lang="en-US" sz="2400" dirty="0" smtClean="0">
                <a:solidFill>
                  <a:schemeClr val="accent4"/>
                </a:solidFill>
              </a:rPr>
              <a:t>Variable frequency drive – Simscape Components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5760" y="5943600"/>
            <a:ext cx="832104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pmsm_drive_ssc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Isosceles Triangle 4"/>
          <p:cNvSpPr/>
          <p:nvPr/>
        </p:nvSpPr>
        <p:spPr>
          <a:xfrm rot="16200000">
            <a:off x="2853987" y="2556215"/>
            <a:ext cx="1942511" cy="1402079"/>
          </a:xfrm>
          <a:prstGeom prst="triangle">
            <a:avLst>
              <a:gd name="adj" fmla="val 13299"/>
            </a:avLst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526280" y="2285998"/>
            <a:ext cx="3398520" cy="1942512"/>
            <a:chOff x="4526280" y="2285998"/>
            <a:chExt cx="3398520" cy="19425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1934" r="17739" b="5171"/>
            <a:stretch/>
          </p:blipFill>
          <p:spPr>
            <a:xfrm>
              <a:off x="4526280" y="2286000"/>
              <a:ext cx="3352829" cy="1942509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sp>
          <p:nvSpPr>
            <p:cNvPr id="8" name="Rectangle 7"/>
            <p:cNvSpPr/>
            <p:nvPr/>
          </p:nvSpPr>
          <p:spPr>
            <a:xfrm>
              <a:off x="4526282" y="2285998"/>
              <a:ext cx="3398518" cy="1942512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724400" y="2849452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Transistors can be quickly replaced with detailed nonlinear models from the </a:t>
            </a:r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SimElectronics</a:t>
            </a:r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library</a:t>
            </a:r>
            <a:endParaRPr lang="en-US" sz="1400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38" y="3619386"/>
            <a:ext cx="1554615" cy="40389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7457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34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</a:pPr>
            <a:r>
              <a:rPr lang="en-US" dirty="0"/>
              <a:t>E</a:t>
            </a:r>
            <a:r>
              <a:rPr lang="en-US" dirty="0" smtClean="0"/>
              <a:t>lectrical disturbances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 smtClean="0"/>
              <a:t>Emergency generator example</a:t>
            </a:r>
          </a:p>
          <a:p>
            <a:pPr>
              <a:buSzPct val="100000"/>
            </a:pPr>
            <a:r>
              <a:rPr lang="en-US" dirty="0" smtClean="0"/>
              <a:t>Control of synchronous generators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 smtClean="0"/>
              <a:t>Generator droop control example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L</a:t>
            </a:r>
            <a:r>
              <a:rPr lang="en-US" dirty="0" smtClean="0"/>
              <a:t>oad sharing example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 smtClean="0"/>
              <a:t>Breaker synchronization example</a:t>
            </a:r>
          </a:p>
          <a:p>
            <a:pPr>
              <a:buSzPct val="100000"/>
            </a:pPr>
            <a:r>
              <a:rPr lang="en-US" dirty="0" smtClean="0"/>
              <a:t>Electric motor drives</a:t>
            </a:r>
          </a:p>
        </p:txBody>
      </p:sp>
    </p:spTree>
    <p:extLst>
      <p:ext uri="{BB962C8B-B14F-4D97-AF65-F5344CB8AC3E}">
        <p14:creationId xmlns:p14="http://schemas.microsoft.com/office/powerpoint/2010/main" val="96551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cosorio\AppData\Local\Temp\SNAGHTMLa6c8f1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194802"/>
            <a:ext cx="6119390" cy="243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lectrical disturbances</a:t>
            </a:r>
            <a:br>
              <a:rPr lang="en-US" dirty="0" smtClean="0"/>
            </a:br>
            <a:r>
              <a:rPr lang="en-US" sz="2400" dirty="0" smtClean="0">
                <a:solidFill>
                  <a:schemeClr val="accent4"/>
                </a:solidFill>
              </a:rPr>
              <a:t>Emergency generator example</a:t>
            </a:r>
            <a:endParaRPr lang="en-US" sz="2400" dirty="0"/>
          </a:p>
        </p:txBody>
      </p:sp>
      <p:pic>
        <p:nvPicPr>
          <p:cNvPr id="1026" name="Picture 2" descr="C:\Users\cosorio\AppData\Local\Temp\SNAGHTML5bd2d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5857875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 bwMode="auto">
          <a:xfrm>
            <a:off x="3054786" y="1591056"/>
            <a:ext cx="2743200" cy="731520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3054096" y="3200400"/>
            <a:ext cx="2743200" cy="731520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12" name="Straight Arrow Connector 11"/>
          <p:cNvCxnSpPr>
            <a:stCxn id="10" idx="2"/>
          </p:cNvCxnSpPr>
          <p:nvPr/>
        </p:nvCxnSpPr>
        <p:spPr>
          <a:xfrm flipH="1">
            <a:off x="3581400" y="3931920"/>
            <a:ext cx="844296" cy="65465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5760" y="5943600"/>
            <a:ext cx="832104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emergency_generator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4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600200" y="3194802"/>
            <a:ext cx="6119390" cy="2430991"/>
            <a:chOff x="1600200" y="3194802"/>
            <a:chExt cx="6119390" cy="2430991"/>
          </a:xfrm>
        </p:grpSpPr>
        <p:pic>
          <p:nvPicPr>
            <p:cNvPr id="17" name="Picture 2" descr="C:\Users\cosorio\AppData\Local\Temp\SNAGHTMLa6c8f1b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194802"/>
              <a:ext cx="6119390" cy="2430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600200" y="3194802"/>
              <a:ext cx="6119390" cy="243099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548" y="2749296"/>
            <a:ext cx="3159252" cy="19751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lectrical disturbances</a:t>
            </a:r>
            <a:br>
              <a:rPr lang="en-US" dirty="0" smtClean="0"/>
            </a:br>
            <a:r>
              <a:rPr lang="en-US" sz="2400" dirty="0" smtClean="0">
                <a:solidFill>
                  <a:schemeClr val="accent4"/>
                </a:solidFill>
              </a:rPr>
              <a:t>Emergency generator example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176322" y="4701570"/>
            <a:ext cx="3358078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9pPr>
          </a:lstStyle>
          <a:p>
            <a:pPr>
              <a:buClr>
                <a:schemeClr val="tx2"/>
              </a:buClr>
              <a:defRPr/>
            </a:pPr>
            <a:r>
              <a:rPr lang="en-US" sz="1600" b="0" dirty="0" smtClean="0">
                <a:solidFill>
                  <a:schemeClr val="accent5">
                    <a:lumMod val="50000"/>
                  </a:schemeClr>
                </a:solidFill>
                <a:latin typeface="Arial" charset="0"/>
              </a:rPr>
              <a:t>Switch the simulation to </a:t>
            </a:r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  <a:latin typeface="Arial" charset="0"/>
              </a:rPr>
              <a:t>phasor mode</a:t>
            </a:r>
            <a:r>
              <a:rPr lang="en-US" sz="1600" b="0" dirty="0" smtClean="0">
                <a:solidFill>
                  <a:schemeClr val="accent5">
                    <a:lumMod val="50000"/>
                  </a:schemeClr>
                </a:solidFill>
                <a:latin typeface="Arial" charset="0"/>
              </a:rPr>
              <a:t> to speed up any additional testing of the system</a:t>
            </a:r>
            <a:endParaRPr lang="en-US" sz="1600" b="0" dirty="0">
              <a:solidFill>
                <a:schemeClr val="accent5">
                  <a:lumMod val="50000"/>
                </a:schemeClr>
              </a:solidFill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5760" y="5943600"/>
            <a:ext cx="832104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emergency_generator</a:t>
            </a:r>
            <a:endParaRPr lang="en-US" sz="2000" dirty="0">
              <a:solidFill>
                <a:schemeClr val="accent5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66928" y="1892808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566928" y="4876800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2</a:t>
            </a:r>
            <a:endParaRPr lang="en-US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659895" y="4876800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4</a:t>
            </a:r>
            <a:endParaRPr lang="en-US" sz="2000" b="1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2" name="Picture 4" descr="C:\Users\cosorio\AppData\Local\Temp\SNAGHTMLa83f5f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96112"/>
            <a:ext cx="2743438" cy="230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1078992" y="1600200"/>
            <a:ext cx="3264408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9pPr>
          </a:lstStyle>
          <a:p>
            <a:pPr>
              <a:buClr>
                <a:schemeClr val="tx2"/>
              </a:buClr>
              <a:defRPr/>
            </a:pPr>
            <a:r>
              <a:rPr lang="en-US" sz="1600" b="0" dirty="0" smtClean="0">
                <a:solidFill>
                  <a:schemeClr val="accent5">
                    <a:lumMod val="50000"/>
                  </a:schemeClr>
                </a:solidFill>
                <a:latin typeface="Arial" charset="0"/>
              </a:rPr>
              <a:t>Examine the components in the generator control subsystem and identify the library that contains additional exciter models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0" y="3562912"/>
            <a:ext cx="762000" cy="9906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1078992" y="4663440"/>
            <a:ext cx="328252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9pPr>
          </a:lstStyle>
          <a:p>
            <a:pPr>
              <a:buClr>
                <a:schemeClr val="tx2"/>
              </a:buClr>
              <a:defRPr/>
            </a:pPr>
            <a:r>
              <a:rPr lang="en-US" sz="1600" b="0" dirty="0" smtClean="0">
                <a:solidFill>
                  <a:schemeClr val="accent5">
                    <a:lumMod val="50000"/>
                  </a:schemeClr>
                </a:solidFill>
                <a:latin typeface="Arial" charset="0"/>
              </a:rPr>
              <a:t>Run a </a:t>
            </a:r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  <a:latin typeface="Arial" charset="0"/>
              </a:rPr>
              <a:t>Load Flow </a:t>
            </a:r>
            <a:r>
              <a:rPr lang="en-US" sz="1600" b="0" dirty="0" smtClean="0">
                <a:solidFill>
                  <a:schemeClr val="accent5">
                    <a:lumMod val="50000"/>
                  </a:schemeClr>
                </a:solidFill>
                <a:latin typeface="Arial" charset="0"/>
              </a:rPr>
              <a:t>initialization to start the simulation of the system from steady-state</a:t>
            </a:r>
          </a:p>
        </p:txBody>
      </p:sp>
      <p:sp>
        <p:nvSpPr>
          <p:cNvPr id="25" name="Oval 24"/>
          <p:cNvSpPr/>
          <p:nvPr/>
        </p:nvSpPr>
        <p:spPr>
          <a:xfrm>
            <a:off x="4663440" y="1892808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3</a:t>
            </a:r>
            <a:endParaRPr lang="en-US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5196840" y="1600200"/>
            <a:ext cx="3413760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bIns="0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urier New" pitchFamily="49" charset="0"/>
                <a:cs typeface="Arial" charset="0"/>
              </a:defRPr>
            </a:lvl9pPr>
          </a:lstStyle>
          <a:p>
            <a:pPr>
              <a:buClr>
                <a:schemeClr val="tx2"/>
              </a:buClr>
              <a:defRPr/>
            </a:pPr>
            <a:r>
              <a:rPr lang="en-US" sz="1600" b="0" dirty="0" smtClean="0">
                <a:solidFill>
                  <a:schemeClr val="accent5">
                    <a:lumMod val="50000"/>
                  </a:schemeClr>
                </a:solidFill>
                <a:latin typeface="Arial" charset="0"/>
              </a:rPr>
              <a:t>Verify the performance of the generator after the fault occurs at 0.1 seconds and identify how long it takes for the motor to fully recover</a:t>
            </a:r>
            <a:endParaRPr lang="en-US" sz="1600" b="0" dirty="0">
              <a:solidFill>
                <a:schemeClr val="accent5">
                  <a:lumMod val="50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53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l="6523" t="22283" r="3260" b="8425"/>
          <a:stretch/>
        </p:blipFill>
        <p:spPr>
          <a:xfrm>
            <a:off x="1371627" y="1524000"/>
            <a:ext cx="6324573" cy="4191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generator control</a:t>
            </a:r>
            <a:br>
              <a:rPr lang="en-US" dirty="0" smtClean="0"/>
            </a:br>
            <a:r>
              <a:rPr lang="en-US" sz="2400" dirty="0" smtClean="0">
                <a:solidFill>
                  <a:schemeClr val="accent4"/>
                </a:solidFill>
              </a:rPr>
              <a:t>Generator droop control example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760" y="5943600"/>
            <a:ext cx="832104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single_generator_droop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59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66800" y="1447800"/>
            <a:ext cx="6934200" cy="4343400"/>
            <a:chOff x="1066800" y="1447800"/>
            <a:chExt cx="6934200" cy="434340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/>
            <a:srcRect l="6523" t="22283" r="3260" b="8425"/>
            <a:stretch/>
          </p:blipFill>
          <p:spPr>
            <a:xfrm>
              <a:off x="1371627" y="1523960"/>
              <a:ext cx="6324573" cy="419104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066800" y="1447800"/>
              <a:ext cx="6934200" cy="43434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generator control</a:t>
            </a:r>
            <a:br>
              <a:rPr lang="en-US" dirty="0" smtClean="0"/>
            </a:br>
            <a:r>
              <a:rPr lang="en-US" sz="2400" dirty="0" smtClean="0">
                <a:solidFill>
                  <a:schemeClr val="accent4"/>
                </a:solidFill>
              </a:rPr>
              <a:t>Generator droop control example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760" y="5943600"/>
            <a:ext cx="832104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single_generator_droop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3400" y="1981200"/>
            <a:ext cx="8153401" cy="3074276"/>
            <a:chOff x="533400" y="1981200"/>
            <a:chExt cx="8153401" cy="3074276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0" r="4569"/>
            <a:stretch/>
          </p:blipFill>
          <p:spPr>
            <a:xfrm>
              <a:off x="533400" y="1981200"/>
              <a:ext cx="4114801" cy="3074276"/>
            </a:xfrm>
            <a:prstGeom prst="rect">
              <a:avLst/>
            </a:prstGeom>
          </p:spPr>
        </p:pic>
        <p:cxnSp>
          <p:nvCxnSpPr>
            <p:cNvPr id="19" name="Straight Connector 18"/>
            <p:cNvCxnSpPr/>
            <p:nvPr/>
          </p:nvCxnSpPr>
          <p:spPr>
            <a:xfrm>
              <a:off x="917448" y="2625852"/>
              <a:ext cx="3511296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17448" y="3681984"/>
              <a:ext cx="3511296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729228" y="2639568"/>
              <a:ext cx="0" cy="1042416"/>
            </a:xfrm>
            <a:prstGeom prst="straightConnector1">
              <a:avLst/>
            </a:prstGeom>
            <a:ln w="9525">
              <a:solidFill>
                <a:schemeClr val="tx2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295527" y="2845676"/>
              <a:ext cx="1418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2.5% droop</a:t>
              </a:r>
            </a:p>
            <a:p>
              <a:pPr algn="ctr"/>
              <a:r>
                <a:rPr lang="en-US" sz="1600" dirty="0" smtClean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@ 100% load</a:t>
              </a:r>
              <a:endParaRPr lang="en-US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8" r="7093"/>
            <a:stretch/>
          </p:blipFill>
          <p:spPr>
            <a:xfrm>
              <a:off x="4624957" y="1981200"/>
              <a:ext cx="4057622" cy="3074276"/>
            </a:xfrm>
            <a:prstGeom prst="rect">
              <a:avLst/>
            </a:prstGeom>
          </p:spPr>
        </p:pic>
        <p:cxnSp>
          <p:nvCxnSpPr>
            <p:cNvPr id="40" name="Straight Connector 39"/>
            <p:cNvCxnSpPr/>
            <p:nvPr/>
          </p:nvCxnSpPr>
          <p:spPr>
            <a:xfrm>
              <a:off x="5052016" y="3051048"/>
              <a:ext cx="3497580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6812251" y="2625852"/>
              <a:ext cx="0" cy="2084832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5052017" y="2625852"/>
              <a:ext cx="3497594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6693409" y="2935224"/>
              <a:ext cx="228600" cy="22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5047459" y="3462528"/>
              <a:ext cx="3497580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8458201" y="3346704"/>
              <a:ext cx="228600" cy="22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950976" y="2359152"/>
              <a:ext cx="228600" cy="22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4169664" y="3730752"/>
              <a:ext cx="228600" cy="22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 flipV="1">
              <a:off x="5056632" y="2212848"/>
              <a:ext cx="3497580" cy="841248"/>
            </a:xfrm>
            <a:prstGeom prst="line">
              <a:avLst/>
            </a:prstGeom>
            <a:ln w="63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5056632" y="3035808"/>
              <a:ext cx="3497580" cy="841248"/>
            </a:xfrm>
            <a:prstGeom prst="line">
              <a:avLst/>
            </a:prstGeom>
            <a:ln w="63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323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725" t="19148" r="2655" b="6383"/>
          <a:stretch/>
        </p:blipFill>
        <p:spPr>
          <a:xfrm>
            <a:off x="2133600" y="1447800"/>
            <a:ext cx="4450124" cy="42672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generator control</a:t>
            </a:r>
            <a:br>
              <a:rPr lang="en-US" dirty="0" smtClean="0"/>
            </a:br>
            <a:r>
              <a:rPr lang="en-US" sz="2400" dirty="0" smtClean="0">
                <a:solidFill>
                  <a:schemeClr val="accent4"/>
                </a:solidFill>
              </a:rPr>
              <a:t>Load sharing example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760" y="5943600"/>
            <a:ext cx="832104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two_generator_droop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401100" y="3474720"/>
            <a:ext cx="990600" cy="68580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Arrow Connector 7"/>
          <p:cNvCxnSpPr>
            <a:stCxn id="12" idx="1"/>
            <a:endCxn id="6" idx="7"/>
          </p:cNvCxnSpPr>
          <p:nvPr/>
        </p:nvCxnSpPr>
        <p:spPr>
          <a:xfrm flipH="1">
            <a:off x="6246630" y="3346341"/>
            <a:ext cx="458970" cy="22881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05600" y="2438400"/>
            <a:ext cx="1828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The increase in load will be shared by the two generators based on their power ratings and their droop settings</a:t>
            </a:r>
            <a:endParaRPr lang="en-US" sz="1400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86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676400" y="1371600"/>
            <a:ext cx="5257800" cy="4572000"/>
            <a:chOff x="1676400" y="1371600"/>
            <a:chExt cx="5257800" cy="4572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8725" t="19148" r="2655" b="6383"/>
            <a:stretch/>
          </p:blipFill>
          <p:spPr>
            <a:xfrm>
              <a:off x="2133600" y="1447800"/>
              <a:ext cx="4450124" cy="4267253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9" name="Rectangle 8"/>
            <p:cNvSpPr/>
            <p:nvPr/>
          </p:nvSpPr>
          <p:spPr>
            <a:xfrm>
              <a:off x="1676400" y="1371600"/>
              <a:ext cx="5257800" cy="4572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generator control</a:t>
            </a:r>
            <a:br>
              <a:rPr lang="en-US" dirty="0" smtClean="0"/>
            </a:br>
            <a:r>
              <a:rPr lang="en-US" sz="2400" dirty="0" smtClean="0">
                <a:solidFill>
                  <a:schemeClr val="accent4"/>
                </a:solidFill>
              </a:rPr>
              <a:t>Load sharing example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760" y="5943600"/>
            <a:ext cx="832104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two_generator_droop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75488" y="1984248"/>
            <a:ext cx="8135112" cy="3074276"/>
            <a:chOff x="475488" y="1984248"/>
            <a:chExt cx="8135112" cy="307427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7" r="4569"/>
            <a:stretch/>
          </p:blipFill>
          <p:spPr>
            <a:xfrm>
              <a:off x="475488" y="1984248"/>
              <a:ext cx="4171969" cy="307427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8" r="7093"/>
            <a:stretch/>
          </p:blipFill>
          <p:spPr>
            <a:xfrm>
              <a:off x="4552979" y="1984248"/>
              <a:ext cx="4057621" cy="3074276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990600" y="2438400"/>
              <a:ext cx="228600" cy="22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114800" y="3429000"/>
              <a:ext cx="228600" cy="22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914400" y="2706624"/>
              <a:ext cx="3505200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914400" y="3712464"/>
              <a:ext cx="3505200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3721608" y="2706624"/>
              <a:ext cx="0" cy="1005840"/>
            </a:xfrm>
            <a:prstGeom prst="straightConnector1">
              <a:avLst/>
            </a:prstGeom>
            <a:ln w="9525">
              <a:solidFill>
                <a:schemeClr val="tx2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687568" y="2209800"/>
              <a:ext cx="0" cy="2505456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095744" y="2651760"/>
              <a:ext cx="0" cy="1426464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443216" y="2651760"/>
              <a:ext cx="0" cy="1655064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029200" y="3712464"/>
              <a:ext cx="3474720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7324344" y="3602736"/>
              <a:ext cx="228600" cy="22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Arial" pitchFamily="34" charset="0"/>
                  <a:cs typeface="Arial" pitchFamily="34" charset="0"/>
                </a:rPr>
                <a:t>2</a:t>
              </a:r>
              <a:endParaRPr lang="en-US" sz="1200" b="1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6986016" y="3602736"/>
              <a:ext cx="228600" cy="22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Arial" pitchFamily="34" charset="0"/>
                  <a:cs typeface="Arial" pitchFamily="34" charset="0"/>
                </a:rPr>
                <a:t>2</a:t>
              </a:r>
              <a:endParaRPr lang="en-US" sz="1200" b="1" dirty="0" smtClean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5029200" y="2706624"/>
              <a:ext cx="3474720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5577840" y="2590800"/>
              <a:ext cx="228600" cy="22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70688" y="3014246"/>
              <a:ext cx="1063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1% droop</a:t>
              </a:r>
              <a:endParaRPr lang="en-US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5687568" y="4215384"/>
              <a:ext cx="1755648" cy="0"/>
            </a:xfrm>
            <a:prstGeom prst="straightConnector1">
              <a:avLst/>
            </a:prstGeom>
            <a:ln w="6350">
              <a:solidFill>
                <a:schemeClr val="tx2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5687568" y="3962400"/>
              <a:ext cx="1408176" cy="0"/>
            </a:xfrm>
            <a:prstGeom prst="straightConnector1">
              <a:avLst/>
            </a:prstGeom>
            <a:ln w="6350">
              <a:solidFill>
                <a:schemeClr val="accent4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6214760" y="3733800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20%</a:t>
              </a:r>
              <a:endParaRPr lang="en-US" sz="1200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367160" y="3990201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25%</a:t>
              </a:r>
              <a:endParaRPr lang="en-US" sz="12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278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Synchronous generator control</a:t>
            </a:r>
            <a:br>
              <a:rPr lang="en-US" dirty="0" smtClean="0"/>
            </a:br>
            <a:r>
              <a:rPr lang="en-US" sz="2400" dirty="0" smtClean="0">
                <a:solidFill>
                  <a:schemeClr val="accent4"/>
                </a:solidFill>
              </a:rPr>
              <a:t>Breaker synchronization example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760" y="5943600"/>
            <a:ext cx="832104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synchronizing_breaker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236" t="21870" r="2735" b="8369"/>
          <a:stretch/>
        </p:blipFill>
        <p:spPr>
          <a:xfrm>
            <a:off x="1295400" y="1676400"/>
            <a:ext cx="6339878" cy="377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7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W_Public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6745</TotalTime>
  <Words>487</Words>
  <Application>Microsoft Office PowerPoint</Application>
  <PresentationFormat>On-screen Show (4:3)</PresentationFormat>
  <Paragraphs>105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Courier New</vt:lpstr>
      <vt:lpstr>Wingdings</vt:lpstr>
      <vt:lpstr>MW_Public</vt:lpstr>
      <vt:lpstr>SimPowerSystems Hands-on Workshop: Modeling and Simulation of Electrical Power Systems with SimPowerSystemsTM</vt:lpstr>
      <vt:lpstr>Outline</vt:lpstr>
      <vt:lpstr>Electrical disturbances Emergency generator example</vt:lpstr>
      <vt:lpstr>Electrical disturbances Emergency generator example</vt:lpstr>
      <vt:lpstr>Synchronous generator control Generator droop control example</vt:lpstr>
      <vt:lpstr>Synchronous generator control Generator droop control example</vt:lpstr>
      <vt:lpstr>Synchronous generator control Load sharing example</vt:lpstr>
      <vt:lpstr>Synchronous generator control Load sharing example</vt:lpstr>
      <vt:lpstr>Synchronous generator control Breaker synchronization example</vt:lpstr>
      <vt:lpstr>Synchronous generator control Breaker synchronization example</vt:lpstr>
      <vt:lpstr>Synchronous generator control Breaker synchronization example</vt:lpstr>
      <vt:lpstr>Synchronous generator control Breaker synchronization example</vt:lpstr>
      <vt:lpstr>Synchronous generator control Breaker synchronization example</vt:lpstr>
      <vt:lpstr>Synchronous generator control Breaker synchronization example</vt:lpstr>
      <vt:lpstr>Synchronous generator control Generator no-load test – Simscape Components</vt:lpstr>
      <vt:lpstr>Electric motor drives Application libraries</vt:lpstr>
      <vt:lpstr>Electric motor drives Variable frequency drive</vt:lpstr>
      <vt:lpstr>Electric motor drives Variable frequency drive – Simscape Components</vt:lpstr>
      <vt:lpstr>PowerPoint Presentation</vt:lpstr>
    </vt:vector>
  </TitlesOfParts>
  <Company>MathWorks,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and Simulation of Electrical Power Systems with SimPowerSystemsTM</dc:title>
  <dc:creator>Carlos Osorio</dc:creator>
  <cp:keywords>Version 14.0</cp:keywords>
  <cp:lastModifiedBy>Carlos Osorio</cp:lastModifiedBy>
  <cp:revision>393</cp:revision>
  <dcterms:created xsi:type="dcterms:W3CDTF">2014-05-22T14:16:42Z</dcterms:created>
  <dcterms:modified xsi:type="dcterms:W3CDTF">2014-08-28T22:32:37Z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441712758</vt:i4>
  </property>
  <property fmtid="{D5CDD505-2E9C-101B-9397-08002B2CF9AE}" pid="3" name="_NewReviewCycle">
    <vt:lpwstr/>
  </property>
  <property fmtid="{D5CDD505-2E9C-101B-9397-08002B2CF9AE}" pid="4" name="_EmailSubject">
    <vt:lpwstr>Quick PPT question</vt:lpwstr>
  </property>
  <property fmtid="{D5CDD505-2E9C-101B-9397-08002B2CF9AE}" pid="5" name="_AuthorEmail">
    <vt:lpwstr>Julie.Cornell@mathworks.com</vt:lpwstr>
  </property>
  <property fmtid="{D5CDD505-2E9C-101B-9397-08002B2CF9AE}" pid="6" name="_AuthorEmailDisplayName">
    <vt:lpwstr>Julie Cornell</vt:lpwstr>
  </property>
</Properties>
</file>